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11" r:id="rId3"/>
    <p:sldId id="298" r:id="rId4"/>
    <p:sldId id="319" r:id="rId5"/>
    <p:sldId id="266" r:id="rId6"/>
    <p:sldId id="312" r:id="rId7"/>
    <p:sldId id="257" r:id="rId8"/>
    <p:sldId id="314" r:id="rId9"/>
    <p:sldId id="308" r:id="rId10"/>
    <p:sldId id="318" r:id="rId11"/>
    <p:sldId id="309" r:id="rId12"/>
    <p:sldId id="310" r:id="rId13"/>
    <p:sldId id="316" r:id="rId14"/>
    <p:sldId id="301" r:id="rId15"/>
    <p:sldId id="292" r:id="rId16"/>
    <p:sldId id="296" r:id="rId17"/>
    <p:sldId id="317" r:id="rId18"/>
    <p:sldId id="313" r:id="rId19"/>
    <p:sldId id="265" r:id="rId20"/>
    <p:sldId id="295" r:id="rId21"/>
    <p:sldId id="276" r:id="rId22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FE"/>
    <a:srgbClr val="3E7EBB"/>
    <a:srgbClr val="1E587C"/>
    <a:srgbClr val="D02128"/>
    <a:srgbClr val="F6CCBC"/>
    <a:srgbClr val="00AAFF"/>
    <a:srgbClr val="C8C8C8"/>
    <a:srgbClr val="61C7D5"/>
    <a:srgbClr val="F2594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697" autoAdjust="0"/>
  </p:normalViewPr>
  <p:slideViewPr>
    <p:cSldViewPr snapToGrid="0">
      <p:cViewPr varScale="1">
        <p:scale>
          <a:sx n="60" d="100"/>
          <a:sy n="60" d="100"/>
        </p:scale>
        <p:origin x="14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C9E69-9133-43D0-AD58-2BB3ECAA42D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8338"/>
            <a:ext cx="5616575" cy="36639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39200"/>
            <a:ext cx="304165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2648E-E0F0-458D-81C1-DF4A94591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30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orningsun.com/news/mr-appliance-of-mt-pleasant-provides-central-michigan-area-with-appliance-services/article_fae67278-28c9-11ea-b832-eb7ce7a0249c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510103095277331585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andcourier.com/moultrie-news/news/business/mount-pleasant-chamber-of-commerce-holds-membership-drive/article_b77a2bf1-1bec-5186-a80a-4333f5e9266e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https://www.themorningsun.com/news/mr-appliance-of-mt-pleasant-provides-central-michigan-area-with-appliance-services/article_fae67278-28c9-11ea-b832-eb7ce7a0249c.html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648E-E0F0-458D-81C1-DF4A945910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68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648E-E0F0-458D-81C1-DF4A945910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5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http://lomets.com/pin/flowers-in-garden-edges/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648E-E0F0-458D-81C1-DF4A945910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648E-E0F0-458D-81C1-DF4A94591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8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https://www.pinterest.com/pin/510103095277331585/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3B282-83FF-47FF-88C7-4EC6E861C4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93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https://www.postandcourier.com/moultrie-news/news/business/mount-pleasant-chamber-of-commerce-holds-membership-drive/article_b77a2bf1-1bec-5186-a80a-4333f5e9266e.html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E2648E-E0F0-458D-81C1-DF4A945910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30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https://interestingengineering.com/generation-alpha-the-children-of-the-millennial</a:t>
            </a:r>
          </a:p>
          <a:p>
            <a:r>
              <a:rPr lang="en-US" dirty="0"/>
              <a:t>https://www.forbes.com/sites/christinecarter/2016/12/21/the-complete-guide-to-generation-alpha-the-children-of-millennials/#1a038ef03623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3B282-83FF-47FF-88C7-4EC6E861C4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1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7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4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10D75-813E-455C-8C57-9F48A2BFA5CD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J. Goosby Smith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7022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7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4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5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7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5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4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1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0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E42CF-A48A-4BBC-84CE-B42854F9BCDC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845D-8C47-4209-B6A5-B93C8A606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br.pepperdine.edu/2017/08/the-garden-an-organismic-metaphor-for-distinguishing-inclusion-from-diversity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5" Type="http://schemas.openxmlformats.org/officeDocument/2006/relationships/image" Target="../media/image26.jpeg"/><Relationship Id="rId3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jpe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eg"/><Relationship Id="rId28" Type="http://schemas.openxmlformats.org/officeDocument/2006/relationships/image" Target="../media/image29.jpg"/><Relationship Id="rId36" Type="http://schemas.openxmlformats.org/officeDocument/2006/relationships/image" Target="../media/image37.jpe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jpeg"/><Relationship Id="rId27" Type="http://schemas.openxmlformats.org/officeDocument/2006/relationships/image" Target="../media/image28.svg"/><Relationship Id="rId30" Type="http://schemas.openxmlformats.org/officeDocument/2006/relationships/image" Target="../media/image31.jpeg"/><Relationship Id="rId35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163" y="733963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Arial Narrow" panose="020B0606020202030204" pitchFamily="34" charset="0"/>
              </a:rPr>
              <a:t>DEVOPS Enterprise Summit – Las Vegas, NV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250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Arial Narrow" panose="020B0606020202030204" pitchFamily="34" charset="0"/>
              </a:rPr>
              <a:t>Creating Inclusive Organizations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6388999"/>
            <a:ext cx="91398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otham Narrow Medium" pitchFamily="50" charset="0"/>
              </a:rPr>
              <a:t>J. Goosby Smith, PhD, MBA – October 13-15,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404F6-51FC-40C3-9494-54520CBD9B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88" y="1665302"/>
            <a:ext cx="2934586" cy="4529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BB2065-9E7C-46ED-8339-90F53E596A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56" y="1657854"/>
            <a:ext cx="3015667" cy="45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1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E5247-1A73-4F13-B0A3-89FD3803B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12" y="966014"/>
            <a:ext cx="7267176" cy="52563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1B19C9-F21B-4606-BBF5-395719E31C26}"/>
              </a:ext>
            </a:extLst>
          </p:cNvPr>
          <p:cNvSpPr/>
          <p:nvPr/>
        </p:nvSpPr>
        <p:spPr>
          <a:xfrm>
            <a:off x="0" y="223285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Arial Narrow" panose="020B0606020202030204" pitchFamily="34" charset="0"/>
              </a:rPr>
              <a:t>In sum: Inclusion and Diversity are DIFFERENT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0F2BF-2E5C-42D8-8233-859DF8A1A211}"/>
              </a:ext>
            </a:extLst>
          </p:cNvPr>
          <p:cNvSpPr txBox="1"/>
          <p:nvPr/>
        </p:nvSpPr>
        <p:spPr>
          <a:xfrm>
            <a:off x="233916" y="6453963"/>
            <a:ext cx="8676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https://gbr.pepperdine.edu/2017/08/the-garden-an-organismic-metaphor-for-distinguishing-inclusion-from-diversity/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67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00249" y="5708340"/>
            <a:ext cx="5193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Rounded MT Bold" panose="020F0704030504030204" pitchFamily="34" charset="0"/>
              </a:rPr>
              <a:t>Equality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8"/>
          <a:stretch/>
        </p:blipFill>
        <p:spPr>
          <a:xfrm>
            <a:off x="0" y="381000"/>
            <a:ext cx="9144000" cy="54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00249" y="5708340"/>
            <a:ext cx="5193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Equity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95"/>
          <a:stretch/>
        </p:blipFill>
        <p:spPr>
          <a:xfrm>
            <a:off x="0" y="376936"/>
            <a:ext cx="9144000" cy="5402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37917-A184-4647-A058-90D89BB8D15F}"/>
              </a:ext>
            </a:extLst>
          </p:cNvPr>
          <p:cNvSpPr txBox="1"/>
          <p:nvPr/>
        </p:nvSpPr>
        <p:spPr>
          <a:xfrm>
            <a:off x="1975281" y="5707206"/>
            <a:ext cx="5193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rial Rounded MT Bold" panose="020F0704030504030204" pitchFamily="34" charset="0"/>
              </a:rPr>
              <a:t>Equity</a:t>
            </a:r>
          </a:p>
        </p:txBody>
      </p:sp>
    </p:spTree>
    <p:extLst>
      <p:ext uri="{BB962C8B-B14F-4D97-AF65-F5344CB8AC3E}">
        <p14:creationId xmlns:p14="http://schemas.microsoft.com/office/powerpoint/2010/main" val="113125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00249" y="5708340"/>
            <a:ext cx="51934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Equity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37917-A184-4647-A058-90D89BB8D15F}"/>
              </a:ext>
            </a:extLst>
          </p:cNvPr>
          <p:cNvSpPr txBox="1"/>
          <p:nvPr/>
        </p:nvSpPr>
        <p:spPr>
          <a:xfrm>
            <a:off x="241294" y="5860740"/>
            <a:ext cx="8775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 Rounded MT Bold" panose="020F0704030504030204" pitchFamily="34" charset="0"/>
              </a:rPr>
              <a:t>Looking Deeper at Diversity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CA4BA-5054-4830-941C-41299018F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2"/>
            <a:ext cx="8902706" cy="59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70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49964" y="6425145"/>
            <a:ext cx="4710623" cy="303461"/>
          </a:xfrm>
        </p:spPr>
        <p:txBody>
          <a:bodyPr/>
          <a:lstStyle/>
          <a:p>
            <a:r>
              <a:rPr lang="en-US" dirty="0"/>
              <a:t>©2020  J. Goosby Smith, Ph.D.</a:t>
            </a:r>
          </a:p>
        </p:txBody>
      </p:sp>
      <p:pic>
        <p:nvPicPr>
          <p:cNvPr id="6" name="Picture 4" descr="Picture 4"/>
          <p:cNvPicPr>
            <a:picLocks noGrp="1" noChangeAspect="1"/>
          </p:cNvPicPr>
          <p:nvPr>
            <p:ph idx="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856558" y="109669"/>
            <a:ext cx="7619018" cy="63352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D29731-A866-484D-AF68-9FFC0FCFB0D4}"/>
              </a:ext>
            </a:extLst>
          </p:cNvPr>
          <p:cNvSpPr txBox="1"/>
          <p:nvPr/>
        </p:nvSpPr>
        <p:spPr>
          <a:xfrm>
            <a:off x="6751674" y="1807535"/>
            <a:ext cx="2392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Diversity is a complicated variable. “Both-and” thinking is best.</a:t>
            </a:r>
          </a:p>
          <a:p>
            <a:r>
              <a:rPr lang="en-US" b="1" dirty="0">
                <a:solidFill>
                  <a:srgbClr val="C00000"/>
                </a:solidFill>
              </a:rPr>
              <a:t>We human flowers are complex “hybrids”!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0FD46-D9A6-4706-91D0-8B810DECCD15}"/>
              </a:ext>
            </a:extLst>
          </p:cNvPr>
          <p:cNvSpPr txBox="1"/>
          <p:nvPr/>
        </p:nvSpPr>
        <p:spPr>
          <a:xfrm>
            <a:off x="179128" y="1870733"/>
            <a:ext cx="1945758" cy="258532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“Roots”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Leadership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Circadian rhythm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Career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Conflict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D84498-6272-427D-865B-02FE2CA260F5}"/>
              </a:ext>
            </a:extLst>
          </p:cNvPr>
          <p:cNvCxnSpPr/>
          <p:nvPr/>
        </p:nvCxnSpPr>
        <p:spPr>
          <a:xfrm>
            <a:off x="2179674" y="3284863"/>
            <a:ext cx="2030819" cy="14413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23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Different flowers, different needs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4" y="2298768"/>
            <a:ext cx="7936833" cy="3542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0977" y="1694646"/>
            <a:ext cx="161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AKA Gen 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6480" y="1694646"/>
            <a:ext cx="161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AKA Gen Z</a:t>
            </a:r>
          </a:p>
        </p:txBody>
      </p:sp>
    </p:spTree>
    <p:extLst>
      <p:ext uri="{BB962C8B-B14F-4D97-AF65-F5344CB8AC3E}">
        <p14:creationId xmlns:p14="http://schemas.microsoft.com/office/powerpoint/2010/main" val="65352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Coming soon to the marketplace…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2020  J. Goosby Smith, Ph.D.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02" y="1517062"/>
            <a:ext cx="6142409" cy="40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4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Please meet: Generation Alpha!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919" y="1594884"/>
            <a:ext cx="5066318" cy="462823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Born 2010-2025</a:t>
            </a:r>
          </a:p>
          <a:p>
            <a:r>
              <a:rPr lang="en-US" dirty="0">
                <a:solidFill>
                  <a:schemeClr val="bg1"/>
                </a:solidFill>
              </a:rPr>
              <a:t>First generation born entirely in the 21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century</a:t>
            </a:r>
          </a:p>
          <a:p>
            <a:r>
              <a:rPr lang="en-US" dirty="0">
                <a:solidFill>
                  <a:schemeClr val="bg1"/>
                </a:solidFill>
              </a:rPr>
              <a:t>Parents are the 22 million Millennials (birth rate about 9000/day)</a:t>
            </a:r>
          </a:p>
          <a:p>
            <a:r>
              <a:rPr lang="en-US" dirty="0">
                <a:solidFill>
                  <a:schemeClr val="bg1"/>
                </a:solidFill>
              </a:rPr>
              <a:t>2.5 million Gen Alpha babies born weekly worldwide</a:t>
            </a:r>
          </a:p>
          <a:p>
            <a:r>
              <a:rPr lang="en-US" dirty="0">
                <a:solidFill>
                  <a:schemeClr val="bg1"/>
                </a:solidFill>
              </a:rPr>
              <a:t>The “</a:t>
            </a:r>
            <a:r>
              <a:rPr lang="en-US" dirty="0" err="1">
                <a:solidFill>
                  <a:schemeClr val="bg1"/>
                </a:solidFill>
              </a:rPr>
              <a:t>iGeneration</a:t>
            </a:r>
            <a:r>
              <a:rPr lang="en-US" dirty="0">
                <a:solidFill>
                  <a:schemeClr val="bg1"/>
                </a:solidFill>
              </a:rPr>
              <a:t>” is most technologically savvy to date</a:t>
            </a:r>
          </a:p>
          <a:p>
            <a:r>
              <a:rPr lang="en-US" dirty="0">
                <a:solidFill>
                  <a:schemeClr val="bg1"/>
                </a:solidFill>
              </a:rPr>
              <a:t>Raised by Millennials who place parenthood and marriage in high priority, often above career and financial success</a:t>
            </a:r>
          </a:p>
          <a:p>
            <a:r>
              <a:rPr lang="en-US" dirty="0">
                <a:solidFill>
                  <a:schemeClr val="bg1"/>
                </a:solidFill>
              </a:rPr>
              <a:t>The oldest are 10 years old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2020  J. Goosby Smith, Ph.D.</a:t>
            </a:r>
          </a:p>
        </p:txBody>
      </p:sp>
      <p:pic>
        <p:nvPicPr>
          <p:cNvPr id="1026" name="Picture 2" descr="NAMING A MULTICULTURAL BABY When my Indian husband and I were dating, as…">
            <a:extLst>
              <a:ext uri="{FF2B5EF4-FFF2-40B4-BE49-F238E27FC236}">
                <a16:creationId xmlns:a16="http://schemas.microsoft.com/office/drawing/2014/main" id="{A0238ADB-E8E3-4FF0-A111-7F792406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332" y="2406910"/>
            <a:ext cx="3274384" cy="24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22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4CE1-4C60-47D1-BA08-64626CE3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184372"/>
            <a:ext cx="8591107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Feeling included in the marketplace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B41F-4868-4D2C-8EAC-40822468B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405" y="1825624"/>
            <a:ext cx="4529469" cy="472403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Please think of a time in your organization when you felt really included, like you belonged. </a:t>
            </a:r>
          </a:p>
          <a:p>
            <a:r>
              <a:rPr lang="en-US" sz="3600" dirty="0">
                <a:solidFill>
                  <a:srgbClr val="C00000"/>
                </a:solidFill>
              </a:rPr>
              <a:t>What makes this moment stand out?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49CF63-2396-4768-84B0-3BAA16E0D2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495540"/>
            <a:ext cx="3886200" cy="3011507"/>
          </a:xfrm>
        </p:spPr>
      </p:pic>
    </p:spTree>
    <p:extLst>
      <p:ext uri="{BB962C8B-B14F-4D97-AF65-F5344CB8AC3E}">
        <p14:creationId xmlns:p14="http://schemas.microsoft.com/office/powerpoint/2010/main" val="68237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815" y="334018"/>
            <a:ext cx="8665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The Fertilizer…</a:t>
            </a:r>
            <a:r>
              <a:rPr lang="en-US" sz="3200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Ubuntic</a:t>
            </a:r>
            <a:r>
              <a:rPr lang="en-US" sz="3200" b="1" dirty="0">
                <a:solidFill>
                  <a:schemeClr val="bg1"/>
                </a:solidFill>
                <a:latin typeface="Arial Narrow" panose="020B0606020202030204" pitchFamily="34" charset="0"/>
              </a:rPr>
              <a:t> Inclusion™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8" y="1413833"/>
            <a:ext cx="1622392" cy="1898651"/>
          </a:xfrm>
          <a:prstGeom prst="rect">
            <a:avLst/>
          </a:prstGeom>
          <a:ln w="28575">
            <a:solidFill>
              <a:srgbClr val="61C7D5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638" y="1411236"/>
            <a:ext cx="1556646" cy="1901247"/>
          </a:xfrm>
          <a:prstGeom prst="rect">
            <a:avLst/>
          </a:prstGeom>
          <a:ln w="28575">
            <a:solidFill>
              <a:srgbClr val="D02128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342" y="1393502"/>
            <a:ext cx="1684739" cy="1918981"/>
          </a:xfrm>
          <a:prstGeom prst="rect">
            <a:avLst/>
          </a:prstGeom>
          <a:ln w="28575">
            <a:solidFill>
              <a:srgbClr val="C8C8C8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046" y="1393502"/>
            <a:ext cx="1829219" cy="1900237"/>
          </a:xfrm>
          <a:prstGeom prst="rect">
            <a:avLst/>
          </a:prstGeom>
          <a:ln w="28575">
            <a:solidFill>
              <a:srgbClr val="00AAFF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6305" r="6571"/>
          <a:stretch/>
        </p:blipFill>
        <p:spPr>
          <a:xfrm>
            <a:off x="846188" y="3558852"/>
            <a:ext cx="1622392" cy="1965648"/>
          </a:xfrm>
          <a:prstGeom prst="rect">
            <a:avLst/>
          </a:prstGeom>
          <a:ln w="38100">
            <a:solidFill>
              <a:srgbClr val="F6CCBC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88" y="3558852"/>
            <a:ext cx="1622392" cy="15477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r="5619"/>
          <a:stretch/>
        </p:blipFill>
        <p:spPr>
          <a:xfrm>
            <a:off x="2707479" y="3558852"/>
            <a:ext cx="1570805" cy="1958976"/>
          </a:xfrm>
          <a:prstGeom prst="rect">
            <a:avLst/>
          </a:prstGeom>
          <a:ln w="38100">
            <a:solidFill>
              <a:srgbClr val="1E587C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r="8423"/>
          <a:stretch/>
        </p:blipFill>
        <p:spPr>
          <a:xfrm>
            <a:off x="4589658" y="3558852"/>
            <a:ext cx="1578923" cy="1958976"/>
          </a:xfrm>
          <a:prstGeom prst="rect">
            <a:avLst/>
          </a:prstGeom>
          <a:ln w="38100">
            <a:solidFill>
              <a:srgbClr val="3E7EBB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955" y="3550399"/>
            <a:ext cx="1583700" cy="1974101"/>
          </a:xfrm>
          <a:prstGeom prst="rect">
            <a:avLst/>
          </a:prstGeom>
          <a:ln w="38100">
            <a:solidFill>
              <a:srgbClr val="0097FE"/>
            </a:solidFill>
          </a:ln>
        </p:spPr>
      </p:pic>
    </p:spTree>
    <p:extLst>
      <p:ext uri="{BB962C8B-B14F-4D97-AF65-F5344CB8AC3E}">
        <p14:creationId xmlns:p14="http://schemas.microsoft.com/office/powerpoint/2010/main" val="17564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EE56-7458-4A39-B95B-E52F574D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245C4-F008-4569-9926-BD4117074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48561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&amp; Overview</a:t>
            </a:r>
          </a:p>
          <a:p>
            <a:r>
              <a:rPr lang="en-US" dirty="0">
                <a:solidFill>
                  <a:schemeClr val="bg1"/>
                </a:solidFill>
              </a:rPr>
              <a:t>Gardening </a:t>
            </a:r>
          </a:p>
          <a:p>
            <a:r>
              <a:rPr lang="en-US" dirty="0">
                <a:solidFill>
                  <a:schemeClr val="bg1"/>
                </a:solidFill>
              </a:rPr>
              <a:t>Definition of Variables</a:t>
            </a:r>
          </a:p>
          <a:p>
            <a:r>
              <a:rPr lang="en-US" dirty="0">
                <a:solidFill>
                  <a:schemeClr val="bg1"/>
                </a:solidFill>
              </a:rPr>
              <a:t>Creating Inclusive Organizations</a:t>
            </a:r>
          </a:p>
          <a:p>
            <a:r>
              <a:rPr lang="en-US" dirty="0">
                <a:solidFill>
                  <a:schemeClr val="bg1"/>
                </a:solidFill>
              </a:rPr>
              <a:t>What can YOU do?</a:t>
            </a:r>
          </a:p>
          <a:p>
            <a:r>
              <a:rPr lang="en-US" dirty="0">
                <a:solidFill>
                  <a:schemeClr val="bg1"/>
                </a:solidFill>
              </a:rPr>
              <a:t>Wrap-Up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E7D8696-A47A-4688-96D6-B96FF9E17E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7371" y="2481493"/>
            <a:ext cx="4538601" cy="2552962"/>
          </a:xfrm>
        </p:spPr>
      </p:pic>
    </p:spTree>
    <p:extLst>
      <p:ext uri="{BB962C8B-B14F-4D97-AF65-F5344CB8AC3E}">
        <p14:creationId xmlns:p14="http://schemas.microsoft.com/office/powerpoint/2010/main" val="130385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920" y="1499191"/>
            <a:ext cx="5004436" cy="485716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other times you’ve felt included? Which dimensions of </a:t>
            </a:r>
            <a:r>
              <a:rPr lang="en-US" dirty="0" err="1">
                <a:solidFill>
                  <a:schemeClr val="bg1"/>
                </a:solidFill>
              </a:rPr>
              <a:t>Ubuntic</a:t>
            </a:r>
            <a:r>
              <a:rPr lang="en-US" dirty="0">
                <a:solidFill>
                  <a:schemeClr val="bg1"/>
                </a:solidFill>
              </a:rPr>
              <a:t> Inclusion™ were involved?</a:t>
            </a:r>
          </a:p>
          <a:p>
            <a:r>
              <a:rPr lang="en-US" dirty="0">
                <a:solidFill>
                  <a:schemeClr val="bg1"/>
                </a:solidFill>
              </a:rPr>
              <a:t>If you don’t feel included often, what dimensions are missing?</a:t>
            </a:r>
          </a:p>
          <a:p>
            <a:r>
              <a:rPr lang="en-US" dirty="0">
                <a:solidFill>
                  <a:schemeClr val="bg1"/>
                </a:solidFill>
              </a:rPr>
              <a:t>What are you willing to learn? to do differently?</a:t>
            </a:r>
          </a:p>
          <a:p>
            <a:r>
              <a:rPr lang="en-US" dirty="0">
                <a:solidFill>
                  <a:schemeClr val="bg1"/>
                </a:solidFill>
              </a:rPr>
              <a:t>What can you do to make others feel included?</a:t>
            </a:r>
          </a:p>
          <a:p>
            <a:r>
              <a:rPr lang="en-US" dirty="0">
                <a:solidFill>
                  <a:schemeClr val="bg1"/>
                </a:solidFill>
              </a:rPr>
              <a:t>How does inclusion impact your work experience?</a:t>
            </a:r>
          </a:p>
          <a:p>
            <a:r>
              <a:rPr lang="en-US" dirty="0">
                <a:solidFill>
                  <a:schemeClr val="bg1"/>
                </a:solidFill>
              </a:rPr>
              <a:t>How can you be a lifelong learner?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2020  J. Goosby Smith, Ph.D.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2BC34-15E3-453F-BB5B-4A4E3E6B0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6557" y="1923415"/>
            <a:ext cx="4358389" cy="32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9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682459-DF7F-4C92-BC81-0CD9A060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40" y="4677447"/>
            <a:ext cx="8321957" cy="167890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Dr. J. Goosby Smith * DrJGoosbySmith@gmail.com</a:t>
            </a:r>
            <a:br>
              <a:rPr lang="en-US" sz="3200" b="1" i="1" dirty="0">
                <a:solidFill>
                  <a:schemeClr val="bg1"/>
                </a:solidFill>
              </a:rPr>
            </a:br>
            <a:br>
              <a:rPr lang="en-US" sz="3200" b="1" i="1" dirty="0">
                <a:solidFill>
                  <a:schemeClr val="bg1"/>
                </a:solidFill>
              </a:rPr>
            </a:br>
            <a:r>
              <a:rPr lang="en-US" sz="4900" b="1" dirty="0">
                <a:solidFill>
                  <a:schemeClr val="bg1"/>
                </a:solidFill>
              </a:rPr>
              <a:t>Do justice. Love mercy. Walk humbly.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A1AC83-7C0A-4588-AD16-21C8B8B0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J. Goosby Smith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2097C-1487-4C14-A9E4-40D82E2A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16" y="1895661"/>
            <a:ext cx="2082034" cy="25768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730B08-B6E3-4414-8238-AF2E1ED1E5BB}"/>
              </a:ext>
            </a:extLst>
          </p:cNvPr>
          <p:cNvSpPr txBox="1">
            <a:spLocks/>
          </p:cNvSpPr>
          <p:nvPr/>
        </p:nvSpPr>
        <p:spPr>
          <a:xfrm>
            <a:off x="297711" y="365126"/>
            <a:ext cx="85301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</a:rPr>
              <a:t>Here’s the help I’m looking for…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B52204-BBD4-4C18-98C0-29244BFC2189}"/>
              </a:ext>
            </a:extLst>
          </p:cNvPr>
          <p:cNvSpPr txBox="1"/>
          <p:nvPr/>
        </p:nvSpPr>
        <p:spPr>
          <a:xfrm>
            <a:off x="3242930" y="1895661"/>
            <a:ext cx="55849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can we make </a:t>
            </a:r>
            <a:r>
              <a:rPr lang="en-US" sz="2000" b="1" dirty="0">
                <a:solidFill>
                  <a:srgbClr val="C00000"/>
                </a:solidFill>
              </a:rPr>
              <a:t>inclusion</a:t>
            </a:r>
            <a:r>
              <a:rPr lang="en-US" sz="2000" dirty="0">
                <a:solidFill>
                  <a:schemeClr val="bg1"/>
                </a:solidFill>
              </a:rPr>
              <a:t> an every-day part of our lives (and not just something we address when bad things happen)?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What is a valuable lesson that you learned from someone who differs from you along one of the dimensions of </a:t>
            </a:r>
            <a:r>
              <a:rPr lang="en-US" sz="2000" b="1" dirty="0">
                <a:solidFill>
                  <a:srgbClr val="C00000"/>
                </a:solidFill>
              </a:rPr>
              <a:t>diversity</a:t>
            </a:r>
            <a:r>
              <a:rPr lang="en-US" sz="2000" dirty="0">
                <a:solidFill>
                  <a:schemeClr val="bg1"/>
                </a:solidFill>
              </a:rPr>
              <a:t> that we covered today?</a:t>
            </a:r>
          </a:p>
        </p:txBody>
      </p:sp>
    </p:spTree>
    <p:extLst>
      <p:ext uri="{BB962C8B-B14F-4D97-AF65-F5344CB8AC3E}">
        <p14:creationId xmlns:p14="http://schemas.microsoft.com/office/powerpoint/2010/main" val="103678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F0DAC1D-5945-4AE5-9011-28AD055656AB}"/>
              </a:ext>
            </a:extLst>
          </p:cNvPr>
          <p:cNvGrpSpPr/>
          <p:nvPr/>
        </p:nvGrpSpPr>
        <p:grpSpPr>
          <a:xfrm>
            <a:off x="221488" y="1099876"/>
            <a:ext cx="8701023" cy="5758124"/>
            <a:chOff x="-44283" y="-695324"/>
            <a:chExt cx="8701023" cy="5758502"/>
          </a:xfrm>
        </p:grpSpPr>
        <p:sp>
          <p:nvSpPr>
            <p:cNvPr id="28" name="Footer Placeholder 1">
              <a:extLst>
                <a:ext uri="{FF2B5EF4-FFF2-40B4-BE49-F238E27FC236}">
                  <a16:creationId xmlns:a16="http://schemas.microsoft.com/office/drawing/2014/main" id="{896B2F10-6A75-4A37-A635-2107868965D5}"/>
                </a:ext>
              </a:extLst>
            </p:cNvPr>
            <p:cNvSpPr txBox="1"/>
            <p:nvPr/>
          </p:nvSpPr>
          <p:spPr>
            <a:xfrm>
              <a:off x="1435100" y="4819338"/>
              <a:ext cx="4710428" cy="2438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rIns="34289" anchor="ctr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(c) 2019  J. Goosby Smith, Ph.D.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29" name="Content Placeholder 6" descr="Content Placeholder 6">
              <a:extLst>
                <a:ext uri="{FF2B5EF4-FFF2-40B4-BE49-F238E27FC236}">
                  <a16:creationId xmlns:a16="http://schemas.microsoft.com/office/drawing/2014/main" id="{8F6652E1-9407-48FC-BA67-A0684E8D7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53300" y="3003550"/>
              <a:ext cx="850265" cy="3752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Picture 29" descr="Picture 2">
              <a:extLst>
                <a:ext uri="{FF2B5EF4-FFF2-40B4-BE49-F238E27FC236}">
                  <a16:creationId xmlns:a16="http://schemas.microsoft.com/office/drawing/2014/main" id="{15805E9F-C222-4B80-8970-F30DC8E1E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007100" y="3765550"/>
              <a:ext cx="1096645" cy="10953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1" name="Picture 30" descr="Picture 3">
              <a:extLst>
                <a:ext uri="{FF2B5EF4-FFF2-40B4-BE49-F238E27FC236}">
                  <a16:creationId xmlns:a16="http://schemas.microsoft.com/office/drawing/2014/main" id="{19563338-05B6-4114-903A-75AB0CB7B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930900" y="2806700"/>
              <a:ext cx="1250950" cy="90424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" name="Picture 31" descr="Picture 7">
              <a:extLst>
                <a:ext uri="{FF2B5EF4-FFF2-40B4-BE49-F238E27FC236}">
                  <a16:creationId xmlns:a16="http://schemas.microsoft.com/office/drawing/2014/main" id="{1A31481B-0C40-4EC7-85A0-D023A78CF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251700" y="4267200"/>
              <a:ext cx="1052830" cy="58928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Picture 32" descr="Picture 8">
              <a:extLst>
                <a:ext uri="{FF2B5EF4-FFF2-40B4-BE49-F238E27FC236}">
                  <a16:creationId xmlns:a16="http://schemas.microsoft.com/office/drawing/2014/main" id="{0C20CA30-FD18-472B-A13A-C1226BBD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372350" y="3543300"/>
              <a:ext cx="814705" cy="60833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Picture 33" descr="Picture 9">
              <a:extLst>
                <a:ext uri="{FF2B5EF4-FFF2-40B4-BE49-F238E27FC236}">
                  <a16:creationId xmlns:a16="http://schemas.microsoft.com/office/drawing/2014/main" id="{344E22D3-165F-432E-87D1-54A867F1E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21820" y="918286"/>
              <a:ext cx="1153795" cy="86550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" name="Picture 34" descr="Picture 10">
              <a:extLst>
                <a:ext uri="{FF2B5EF4-FFF2-40B4-BE49-F238E27FC236}">
                  <a16:creationId xmlns:a16="http://schemas.microsoft.com/office/drawing/2014/main" id="{C2400A64-8E2D-46BC-8A59-609EDAC0B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44283" y="1956905"/>
              <a:ext cx="1347470" cy="89852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Picture 35" descr="Picture 4">
              <a:extLst>
                <a:ext uri="{FF2B5EF4-FFF2-40B4-BE49-F238E27FC236}">
                  <a16:creationId xmlns:a16="http://schemas.microsoft.com/office/drawing/2014/main" id="{9495884A-6EE7-4C06-B9D6-5A41CECE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294115" y="3444609"/>
              <a:ext cx="1858903" cy="94201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6A1F2EB7-FBAF-43CA-B466-AD432BBC7659}"/>
                </a:ext>
              </a:extLst>
            </p:cNvPr>
            <p:cNvSpPr txBox="1"/>
            <p:nvPr/>
          </p:nvSpPr>
          <p:spPr>
            <a:xfrm>
              <a:off x="3780319" y="388495"/>
              <a:ext cx="1616054" cy="584813"/>
            </a:xfrm>
            <a:prstGeom prst="rect">
              <a:avLst/>
            </a:prstGeom>
            <a:ln w="12700">
              <a:solidFill>
                <a:srgbClr val="0070C0"/>
              </a:solidFill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rIns="34289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kern="1200" dirty="0">
                  <a:solidFill>
                    <a:srgbClr val="7030A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“Dr. J”</a:t>
              </a:r>
              <a:endParaRPr lang="en-US" sz="40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38" name="Picture 37" descr="Picture 13">
              <a:extLst>
                <a:ext uri="{FF2B5EF4-FFF2-40B4-BE49-F238E27FC236}">
                  <a16:creationId xmlns:a16="http://schemas.microsoft.com/office/drawing/2014/main" id="{EA25DB5E-AD68-4E9A-8A97-EC70E6EB2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178300" y="2331864"/>
              <a:ext cx="1343025" cy="78867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9" name="Picture 38" descr="Picture 14">
              <a:extLst>
                <a:ext uri="{FF2B5EF4-FFF2-40B4-BE49-F238E27FC236}">
                  <a16:creationId xmlns:a16="http://schemas.microsoft.com/office/drawing/2014/main" id="{5791B46E-ABC3-4DFB-98F4-71E04F9B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667000" y="4559300"/>
              <a:ext cx="3183255" cy="43243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Picture 39" descr="Picture 15">
              <a:extLst>
                <a:ext uri="{FF2B5EF4-FFF2-40B4-BE49-F238E27FC236}">
                  <a16:creationId xmlns:a16="http://schemas.microsoft.com/office/drawing/2014/main" id="{B36FA7F6-826A-4178-AF74-2718DC019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301750" y="4622800"/>
              <a:ext cx="1308100" cy="3092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Picture 40" descr="Picture 16">
              <a:extLst>
                <a:ext uri="{FF2B5EF4-FFF2-40B4-BE49-F238E27FC236}">
                  <a16:creationId xmlns:a16="http://schemas.microsoft.com/office/drawing/2014/main" id="{E158DB74-1B1D-4470-908E-1D0C3AC3C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459610" y="2013910"/>
              <a:ext cx="1048802" cy="104880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Picture 41" descr="Picture 17">
              <a:extLst>
                <a:ext uri="{FF2B5EF4-FFF2-40B4-BE49-F238E27FC236}">
                  <a16:creationId xmlns:a16="http://schemas.microsoft.com/office/drawing/2014/main" id="{B4CCE171-0B3F-4090-91F3-DF9F17165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5556872" y="2274568"/>
              <a:ext cx="2029591" cy="4733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" name="Picture 42" descr="Picture 20">
              <a:extLst>
                <a:ext uri="{FF2B5EF4-FFF2-40B4-BE49-F238E27FC236}">
                  <a16:creationId xmlns:a16="http://schemas.microsoft.com/office/drawing/2014/main" id="{72880605-EA72-48E8-BB72-51A86C775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38100" y="4318000"/>
              <a:ext cx="1207135" cy="53848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Picture 43" descr="Picture 2">
              <a:extLst>
                <a:ext uri="{FF2B5EF4-FFF2-40B4-BE49-F238E27FC236}">
                  <a16:creationId xmlns:a16="http://schemas.microsoft.com/office/drawing/2014/main" id="{3123F3D0-2DBF-4E7E-8E24-7F75CAF4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5849528" y="1085209"/>
              <a:ext cx="1163955" cy="12261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5" name="Picture 44" descr="Picture 21">
              <a:extLst>
                <a:ext uri="{FF2B5EF4-FFF2-40B4-BE49-F238E27FC236}">
                  <a16:creationId xmlns:a16="http://schemas.microsoft.com/office/drawing/2014/main" id="{800F05EE-213D-4641-8F26-9879A091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7103745" y="-436877"/>
              <a:ext cx="1552995" cy="103275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" name="Picture 45" descr="Picture 22">
              <a:extLst>
                <a:ext uri="{FF2B5EF4-FFF2-40B4-BE49-F238E27FC236}">
                  <a16:creationId xmlns:a16="http://schemas.microsoft.com/office/drawing/2014/main" id="{3B2B92C8-9450-4D0F-81EB-AFB7BFEC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873999" y="3027366"/>
              <a:ext cx="1073785" cy="10737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8" name="Picture 47" descr="Picture 24">
              <a:extLst>
                <a:ext uri="{FF2B5EF4-FFF2-40B4-BE49-F238E27FC236}">
                  <a16:creationId xmlns:a16="http://schemas.microsoft.com/office/drawing/2014/main" id="{3E9EC306-0753-426D-90CA-6AC0E1F03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287321" y="3363006"/>
              <a:ext cx="1023620" cy="102362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Picture 48" descr="Picture 25">
              <a:extLst>
                <a:ext uri="{FF2B5EF4-FFF2-40B4-BE49-F238E27FC236}">
                  <a16:creationId xmlns:a16="http://schemas.microsoft.com/office/drawing/2014/main" id="{BF5160E6-591E-4884-A08B-5CD19E34D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3562427" y="-695324"/>
              <a:ext cx="1818640" cy="109093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1" name="Picture 50" descr="Picture 28">
              <a:extLst>
                <a:ext uri="{FF2B5EF4-FFF2-40B4-BE49-F238E27FC236}">
                  <a16:creationId xmlns:a16="http://schemas.microsoft.com/office/drawing/2014/main" id="{9C01D4B6-C52F-4F8F-8970-8166E006E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35422" y="-538872"/>
              <a:ext cx="988060" cy="131826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2" name="Picture 51" descr="Picture 29">
              <a:extLst>
                <a:ext uri="{FF2B5EF4-FFF2-40B4-BE49-F238E27FC236}">
                  <a16:creationId xmlns:a16="http://schemas.microsoft.com/office/drawing/2014/main" id="{35AECA4F-2E6A-4AB4-A928-45F7F888D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230813" y="734431"/>
              <a:ext cx="908355" cy="1210943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A08A28-102A-4C59-8E24-89EF306D512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6" y="177054"/>
            <a:ext cx="2304873" cy="835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C9DBF-E08F-4ABE-910C-CABAA0D7C09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58" y="21266"/>
            <a:ext cx="1481448" cy="107651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CF1020-4EC8-477E-96CD-42558590A66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08380" y="128773"/>
            <a:ext cx="1003160" cy="1046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1F6FC-8BEA-49B0-8DF9-C7DC291836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93" y="1378548"/>
            <a:ext cx="1138949" cy="1235759"/>
          </a:xfrm>
          <a:prstGeom prst="rect">
            <a:avLst/>
          </a:prstGeom>
        </p:spPr>
      </p:pic>
      <p:pic>
        <p:nvPicPr>
          <p:cNvPr id="1026" name="Picture 2" descr="Greater St Luke AME Church / GSL - Home | Facebook">
            <a:extLst>
              <a:ext uri="{FF2B5EF4-FFF2-40B4-BE49-F238E27FC236}">
                <a16:creationId xmlns:a16="http://schemas.microsoft.com/office/drawing/2014/main" id="{650D601D-0894-4BA4-80D6-3A7504EDA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374" y="107159"/>
            <a:ext cx="2127360" cy="98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val Information Warfare Centers (NIWC), Atlantic | Federal Labs">
            <a:extLst>
              <a:ext uri="{FF2B5EF4-FFF2-40B4-BE49-F238E27FC236}">
                <a16:creationId xmlns:a16="http://schemas.microsoft.com/office/drawing/2014/main" id="{6CD8B480-F27F-422A-9F42-C1F18744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951" y="3795662"/>
            <a:ext cx="1226105" cy="12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FC80AE-825E-4D6B-9F3E-A6BDB78E9111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11" y="1272591"/>
            <a:ext cx="900561" cy="120074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8A0F90-EE1C-453B-892E-6CAF380B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2" y="4797946"/>
            <a:ext cx="7524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9C249B-7714-460B-BBE4-352213AA71A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24" y="2866402"/>
            <a:ext cx="1666521" cy="12498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92CFF3-F9F1-4787-A83E-75495AEFD6A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95343" y="2884946"/>
            <a:ext cx="1473224" cy="934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D83B19-79B5-48A9-85DA-ED9C878A7113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15" y="1333533"/>
            <a:ext cx="1443615" cy="1082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D5BDA5-C6BF-4D25-ADAA-C54ADD714349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071" y="2582315"/>
            <a:ext cx="1150483" cy="15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864A-09AD-4B52-87DD-05742558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Big Picture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58B3FC-7494-4184-8854-158FA6641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Good developers have clear variable definitions!</a:t>
            </a:r>
          </a:p>
          <a:p>
            <a:pPr lvl="1"/>
            <a:r>
              <a:rPr lang="en-US" sz="3600" dirty="0">
                <a:solidFill>
                  <a:schemeClr val="bg1"/>
                </a:solidFill>
              </a:rPr>
              <a:t>Diversity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Equality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Equity</a:t>
            </a:r>
          </a:p>
          <a:p>
            <a:pPr lvl="1"/>
            <a:r>
              <a:rPr lang="en-US" sz="4000" dirty="0">
                <a:solidFill>
                  <a:schemeClr val="bg1"/>
                </a:solidFill>
              </a:rPr>
              <a:t>Inclusion</a:t>
            </a:r>
          </a:p>
        </p:txBody>
      </p:sp>
    </p:spTree>
    <p:extLst>
      <p:ext uri="{BB962C8B-B14F-4D97-AF65-F5344CB8AC3E}">
        <p14:creationId xmlns:p14="http://schemas.microsoft.com/office/powerpoint/2010/main" val="296489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7"/>
          <a:stretch/>
        </p:blipFill>
        <p:spPr>
          <a:xfrm>
            <a:off x="-25725" y="874832"/>
            <a:ext cx="9169725" cy="55640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10477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7" y="6438900"/>
            <a:ext cx="9144000" cy="419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14250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Arial Narrow" panose="020B0606020202030204" pitchFamily="34" charset="0"/>
              </a:rPr>
              <a:t>Your Organization</a:t>
            </a:r>
          </a:p>
        </p:txBody>
      </p:sp>
    </p:spTree>
    <p:extLst>
      <p:ext uri="{BB962C8B-B14F-4D97-AF65-F5344CB8AC3E}">
        <p14:creationId xmlns:p14="http://schemas.microsoft.com/office/powerpoint/2010/main" val="56304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769"/>
            <a:ext cx="9142847" cy="60952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14250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Arial Narrow" panose="020B0606020202030204" pitchFamily="34" charset="0"/>
              </a:rPr>
              <a:t>A very diverse but not very inclusive “Organization”</a:t>
            </a:r>
          </a:p>
        </p:txBody>
      </p:sp>
    </p:spTree>
    <p:extLst>
      <p:ext uri="{BB962C8B-B14F-4D97-AF65-F5344CB8AC3E}">
        <p14:creationId xmlns:p14="http://schemas.microsoft.com/office/powerpoint/2010/main" val="289058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9" b="154"/>
          <a:stretch/>
        </p:blipFill>
        <p:spPr>
          <a:xfrm>
            <a:off x="0" y="1116182"/>
            <a:ext cx="9144000" cy="5120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28790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Arial Narrow" panose="020B0606020202030204" pitchFamily="34" charset="0"/>
              </a:rPr>
              <a:t>A very inclusive but not very diverse “Organization” </a:t>
            </a:r>
          </a:p>
        </p:txBody>
      </p:sp>
    </p:spTree>
    <p:extLst>
      <p:ext uri="{BB962C8B-B14F-4D97-AF65-F5344CB8AC3E}">
        <p14:creationId xmlns:p14="http://schemas.microsoft.com/office/powerpoint/2010/main" val="19958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15669"/>
            <a:ext cx="9144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Arial Narrow" panose="020B0606020202030204" pitchFamily="34" charset="0"/>
              </a:rPr>
              <a:t>A not very diverse and not inclusive “Organization”</a:t>
            </a:r>
          </a:p>
        </p:txBody>
      </p:sp>
    </p:spTree>
    <p:extLst>
      <p:ext uri="{BB962C8B-B14F-4D97-AF65-F5344CB8AC3E}">
        <p14:creationId xmlns:p14="http://schemas.microsoft.com/office/powerpoint/2010/main" val="34555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570834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 Rounded MT Bold" panose="020F0704030504030204" pitchFamily="34" charset="0"/>
              </a:rPr>
              <a:t>Our goal: Very diverse </a:t>
            </a:r>
            <a:r>
              <a:rPr lang="en-US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and</a:t>
            </a:r>
            <a:r>
              <a:rPr lang="en-US" sz="3600" dirty="0">
                <a:latin typeface="Arial Rounded MT Bold" panose="020F0704030504030204" pitchFamily="34" charset="0"/>
              </a:rPr>
              <a:t> inclusive organization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0"/>
          <a:stretch/>
        </p:blipFill>
        <p:spPr>
          <a:xfrm>
            <a:off x="-65378" y="0"/>
            <a:ext cx="9048308" cy="3838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12DC7-251C-4F07-8932-4811900ED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18" t="18437" r="27054" b="20951"/>
          <a:stretch/>
        </p:blipFill>
        <p:spPr>
          <a:xfrm>
            <a:off x="4426648" y="3017607"/>
            <a:ext cx="4717349" cy="2850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E1CF6-4075-4920-B80F-00E5A4B507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78" y="3017259"/>
            <a:ext cx="4492026" cy="285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5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1963</TotalTime>
  <Words>596</Words>
  <Application>Microsoft Office PowerPoint</Application>
  <PresentationFormat>On-screen Show (4:3)</PresentationFormat>
  <Paragraphs>85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Narrow</vt:lpstr>
      <vt:lpstr>Arial Rounded MT Bold</vt:lpstr>
      <vt:lpstr>Calibri</vt:lpstr>
      <vt:lpstr>Calibri Light</vt:lpstr>
      <vt:lpstr>Gotham Narrow Medium</vt:lpstr>
      <vt:lpstr>Times New Roman</vt:lpstr>
      <vt:lpstr>Office Theme</vt:lpstr>
      <vt:lpstr>PowerPoint Presentation</vt:lpstr>
      <vt:lpstr>Today’s Agenda</vt:lpstr>
      <vt:lpstr>PowerPoint Presentation</vt:lpstr>
      <vt:lpstr>The Big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flowers, different needs</vt:lpstr>
      <vt:lpstr>Coming soon to the marketplace…</vt:lpstr>
      <vt:lpstr>Please meet: Generation Alpha!</vt:lpstr>
      <vt:lpstr>Feeling included in the marketplace</vt:lpstr>
      <vt:lpstr>PowerPoint Presentation</vt:lpstr>
      <vt:lpstr>What’s next?</vt:lpstr>
      <vt:lpstr>Dr. J. Goosby Smith * DrJGoosbySmith@gmail.com  Do justice. Love mercy. Walk humbly.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Momolu Cooper</dc:creator>
  <cp:lastModifiedBy>Jaye Goosby Smith</cp:lastModifiedBy>
  <cp:revision>76</cp:revision>
  <cp:lastPrinted>2018-10-08T19:25:50Z</cp:lastPrinted>
  <dcterms:created xsi:type="dcterms:W3CDTF">2018-10-03T15:57:01Z</dcterms:created>
  <dcterms:modified xsi:type="dcterms:W3CDTF">2020-09-25T18:57:09Z</dcterms:modified>
</cp:coreProperties>
</file>